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 Bold" panose="020B0704020202020204" pitchFamily="34" charset="0"/>
      <p:regular r:id="rId9"/>
      <p:bold r:id="rId10"/>
    </p:embeddedFon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Poppi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vitaslearning.com/" TargetMode="External"/><Relationship Id="rId13" Type="http://schemas.openxmlformats.org/officeDocument/2006/relationships/hyperlink" Target="https://drive.google.com/file/d/15tYuQrOJ-5ZrzY8IKZPvoVAjkshNYkXR/view?usp=sharing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tandfonline.com/doi/full/10.1080/14703297.2024.2396092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hyperlink" Target="https://doi.org/10.1109/TSMCC.2010.2053532" TargetMode="External"/><Relationship Id="rId5" Type="http://schemas.openxmlformats.org/officeDocument/2006/relationships/image" Target="../media/image18.svg"/><Relationship Id="rId10" Type="http://schemas.openxmlformats.org/officeDocument/2006/relationships/hyperlink" Target="https://doi.org/10.1007/978-1-4614-3305-7_4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www.anthology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85170" y="1277282"/>
            <a:ext cx="6957907" cy="7732451"/>
          </a:xfrm>
          <a:custGeom>
            <a:avLst/>
            <a:gdLst/>
            <a:ahLst/>
            <a:cxnLst/>
            <a:rect l="l" t="t" r="r" b="b"/>
            <a:pathLst>
              <a:path w="6957907" h="7732451">
                <a:moveTo>
                  <a:pt x="0" y="0"/>
                </a:moveTo>
                <a:lnTo>
                  <a:pt x="6957907" y="0"/>
                </a:lnTo>
                <a:lnTo>
                  <a:pt x="6957907" y="7732450"/>
                </a:lnTo>
                <a:lnTo>
                  <a:pt x="0" y="7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60468" y="2751953"/>
            <a:ext cx="4805264" cy="5139356"/>
            <a:chOff x="0" y="0"/>
            <a:chExt cx="6407018" cy="6852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07023" cy="6852412"/>
            </a:xfrm>
            <a:custGeom>
              <a:avLst/>
              <a:gdLst/>
              <a:ahLst/>
              <a:cxnLst/>
              <a:rect l="l" t="t" r="r" b="b"/>
              <a:pathLst>
                <a:path w="6407023" h="6852412">
                  <a:moveTo>
                    <a:pt x="0" y="0"/>
                  </a:moveTo>
                  <a:lnTo>
                    <a:pt x="6407023" y="0"/>
                  </a:lnTo>
                  <a:lnTo>
                    <a:pt x="6407023" y="6852412"/>
                  </a:lnTo>
                  <a:lnTo>
                    <a:pt x="0" y="685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49475" b="-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96929" y="-790136"/>
            <a:ext cx="15544800" cy="3114675"/>
            <a:chOff x="0" y="0"/>
            <a:chExt cx="20726400" cy="41529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26400" cy="4152900"/>
            </a:xfrm>
            <a:custGeom>
              <a:avLst/>
              <a:gdLst/>
              <a:ahLst/>
              <a:cxnLst/>
              <a:rect l="l" t="t" r="r" b="b"/>
              <a:pathLst>
                <a:path w="20726400" h="4152900">
                  <a:moveTo>
                    <a:pt x="0" y="0"/>
                  </a:moveTo>
                  <a:lnTo>
                    <a:pt x="20726400" y="0"/>
                  </a:lnTo>
                  <a:lnTo>
                    <a:pt x="20726400" y="4152900"/>
                  </a:lnTo>
                  <a:lnTo>
                    <a:pt x="0" y="4152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726400" cy="42195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1F497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SMART INDIA HACKATHON 2025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96929" y="2295965"/>
            <a:ext cx="8703945" cy="771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endParaRPr/>
          </a:p>
          <a:p>
            <a:pPr marL="651510" lvl="1" indent="-325755" algn="just">
              <a:lnSpc>
                <a:spcPts val="86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 – 25102</a:t>
            </a:r>
          </a:p>
          <a:p>
            <a:pPr marL="579122" lvl="1" indent="-289561" algn="just">
              <a:lnSpc>
                <a:spcPts val="7680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Title- Ai based droup-out prediction and counselling system</a:t>
            </a:r>
          </a:p>
          <a:p>
            <a:pPr marL="651510" lvl="1" indent="-325755" algn="just">
              <a:lnSpc>
                <a:spcPts val="86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Theme- Smart Automation</a:t>
            </a:r>
          </a:p>
          <a:p>
            <a:pPr marL="651510" lvl="1" indent="-325755" algn="just">
              <a:lnSpc>
                <a:spcPts val="86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PS Category- Software</a:t>
            </a:r>
          </a:p>
          <a:p>
            <a:pPr marL="651510" lvl="1" indent="-325755" algn="just">
              <a:lnSpc>
                <a:spcPts val="86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ID- </a:t>
            </a:r>
          </a:p>
          <a:p>
            <a:pPr marL="651510" lvl="1" indent="-325755" algn="just">
              <a:lnSpc>
                <a:spcPts val="86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 - Eleetcoders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10" name="Freeform 10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73024" y="-411629"/>
            <a:ext cx="7357599" cy="2678851"/>
            <a:chOff x="0" y="0"/>
            <a:chExt cx="9810132" cy="35718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10131" cy="3571801"/>
            </a:xfrm>
            <a:custGeom>
              <a:avLst/>
              <a:gdLst/>
              <a:ahLst/>
              <a:cxnLst/>
              <a:rect l="l" t="t" r="r" b="b"/>
              <a:pathLst>
                <a:path w="9810131" h="3571801">
                  <a:moveTo>
                    <a:pt x="0" y="0"/>
                  </a:moveTo>
                  <a:lnTo>
                    <a:pt x="9810131" y="0"/>
                  </a:lnTo>
                  <a:lnTo>
                    <a:pt x="9810131" y="3571801"/>
                  </a:lnTo>
                  <a:lnTo>
                    <a:pt x="0" y="3571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810132" cy="36289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endParaRPr/>
            </a:p>
            <a:p>
              <a:pPr algn="ctr">
                <a:lnSpc>
                  <a:spcPts val="6480"/>
                </a:lnSpc>
              </a:pPr>
              <a:r>
                <a:rPr lang="en-US" sz="5400" b="1" u="sng">
                  <a:solidFill>
                    <a:srgbClr val="EB892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शिक्षा</a:t>
              </a:r>
              <a:r>
                <a:rPr lang="en-US" sz="5400" b="1" u="sng">
                  <a:solidFill>
                    <a:srgbClr val="21884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Shield </a:t>
              </a:r>
            </a:p>
            <a:p>
              <a:pPr algn="ctr">
                <a:lnSpc>
                  <a:spcPts val="4680"/>
                </a:lnSpc>
              </a:pPr>
              <a:endParaRPr lang="en-US" sz="5400" b="1" u="sng">
                <a:solidFill>
                  <a:srgbClr val="218842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56896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64080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@SIH Idea submission- Template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4" name="Freeform 14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5659079" y="1557244"/>
            <a:ext cx="7561850" cy="7561850"/>
          </a:xfrm>
          <a:custGeom>
            <a:avLst/>
            <a:gdLst/>
            <a:ahLst/>
            <a:cxnLst/>
            <a:rect l="l" t="t" r="r" b="b"/>
            <a:pathLst>
              <a:path w="7561850" h="7561850">
                <a:moveTo>
                  <a:pt x="0" y="0"/>
                </a:moveTo>
                <a:lnTo>
                  <a:pt x="7561851" y="0"/>
                </a:lnTo>
                <a:lnTo>
                  <a:pt x="7561851" y="7561851"/>
                </a:lnTo>
                <a:lnTo>
                  <a:pt x="0" y="7561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116" t="-28813" r="-104093" b="-4322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144000" y="4492984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828302" y="2718631"/>
            <a:ext cx="1229098" cy="648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sz="3736" b="1" u="sng" dirty="0">
                <a:solidFill>
                  <a:srgbClr val="EB89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40000" y="2718631"/>
            <a:ext cx="2326855" cy="648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31"/>
              </a:lnSpc>
            </a:pPr>
            <a:r>
              <a:rPr lang="en-US" sz="3736" b="1" u="sng" dirty="0">
                <a:solidFill>
                  <a:srgbClr val="1186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8302" y="3396205"/>
            <a:ext cx="5193179" cy="388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Students often go unnoticed until final exams because attendance, scores, and fee data are scattered. </a:t>
            </a:r>
            <a:r>
              <a:rPr lang="en-US" sz="24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शिक्षाShield </a:t>
            </a: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unifies this data, applies simple rules and ML to flag at-risk students, and sends timely alerts to mentors and guardians for early intervention.</a:t>
            </a:r>
          </a:p>
          <a:p>
            <a:pPr algn="l">
              <a:lnSpc>
                <a:spcPts val="3078"/>
              </a:lnSpc>
            </a:pPr>
            <a:endParaRPr lang="en-US" sz="247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730623" y="3396205"/>
            <a:ext cx="4836232" cy="386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51"/>
              </a:lnSpc>
            </a:pPr>
            <a:r>
              <a:rPr lang="en-US" sz="27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merge existing student data into one system, analyze it with rules and ML, visualize risks through dashboards, and trigger automated alerts to enable quick, data-driven action.</a:t>
            </a:r>
          </a:p>
          <a:p>
            <a:pPr algn="r">
              <a:lnSpc>
                <a:spcPts val="3851"/>
              </a:lnSpc>
            </a:pPr>
            <a:endParaRPr lang="en-US" sz="275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395417" y="327136"/>
            <a:ext cx="1874586" cy="1701926"/>
          </a:xfrm>
          <a:custGeom>
            <a:avLst/>
            <a:gdLst/>
            <a:ahLst/>
            <a:cxnLst/>
            <a:rect l="l" t="t" r="r" b="b"/>
            <a:pathLst>
              <a:path w="1874586" h="1701926">
                <a:moveTo>
                  <a:pt x="0" y="0"/>
                </a:moveTo>
                <a:lnTo>
                  <a:pt x="1874586" y="0"/>
                </a:lnTo>
                <a:lnTo>
                  <a:pt x="1874586" y="1701926"/>
                </a:lnTo>
                <a:lnTo>
                  <a:pt x="0" y="17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32" t="-24375" r="-10001" b="-16097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621480" y="85645"/>
            <a:ext cx="8688206" cy="1714500"/>
            <a:chOff x="0" y="0"/>
            <a:chExt cx="11584274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84274" cy="2286000"/>
            </a:xfrm>
            <a:custGeom>
              <a:avLst/>
              <a:gdLst/>
              <a:ahLst/>
              <a:cxnLst/>
              <a:rect l="l" t="t" r="r" b="b"/>
              <a:pathLst>
                <a:path w="11584274" h="2286000">
                  <a:moveTo>
                    <a:pt x="0" y="0"/>
                  </a:moveTo>
                  <a:lnTo>
                    <a:pt x="11584274" y="0"/>
                  </a:lnTo>
                  <a:lnTo>
                    <a:pt x="11584274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1584274" cy="23431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 u="sng">
                  <a:solidFill>
                    <a:srgbClr val="EB892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Technical</a:t>
              </a:r>
              <a:r>
                <a:rPr lang="en-US" sz="5400" b="1" u="sng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</a:t>
              </a:r>
              <a:r>
                <a:rPr lang="en-US" sz="5400" b="1" u="sng">
                  <a:solidFill>
                    <a:srgbClr val="21884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Approach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56896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64080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@SIH Idea submission- Template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4" name="Freeform 14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6435548" y="1491041"/>
            <a:ext cx="11640153" cy="7430298"/>
          </a:xfrm>
          <a:custGeom>
            <a:avLst/>
            <a:gdLst/>
            <a:ahLst/>
            <a:cxnLst/>
            <a:rect l="l" t="t" r="r" b="b"/>
            <a:pathLst>
              <a:path w="11640153" h="7430298">
                <a:moveTo>
                  <a:pt x="0" y="0"/>
                </a:moveTo>
                <a:lnTo>
                  <a:pt x="11640152" y="0"/>
                </a:lnTo>
                <a:lnTo>
                  <a:pt x="11640152" y="7430298"/>
                </a:lnTo>
                <a:lnTo>
                  <a:pt x="0" y="7430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963146" y="2358828"/>
            <a:ext cx="4002437" cy="3565278"/>
          </a:xfrm>
          <a:custGeom>
            <a:avLst/>
            <a:gdLst/>
            <a:ahLst/>
            <a:cxnLst/>
            <a:rect l="l" t="t" r="r" b="b"/>
            <a:pathLst>
              <a:path w="4002437" h="3565278">
                <a:moveTo>
                  <a:pt x="0" y="0"/>
                </a:moveTo>
                <a:lnTo>
                  <a:pt x="4002437" y="0"/>
                </a:lnTo>
                <a:lnTo>
                  <a:pt x="4002437" y="3565278"/>
                </a:lnTo>
                <a:lnTo>
                  <a:pt x="0" y="3565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54673" y="177737"/>
            <a:ext cx="1874586" cy="1701926"/>
          </a:xfrm>
          <a:custGeom>
            <a:avLst/>
            <a:gdLst/>
            <a:ahLst/>
            <a:cxnLst/>
            <a:rect l="l" t="t" r="r" b="b"/>
            <a:pathLst>
              <a:path w="1874586" h="1701926">
                <a:moveTo>
                  <a:pt x="0" y="0"/>
                </a:moveTo>
                <a:lnTo>
                  <a:pt x="1874585" y="0"/>
                </a:lnTo>
                <a:lnTo>
                  <a:pt x="1874585" y="1701926"/>
                </a:lnTo>
                <a:lnTo>
                  <a:pt x="0" y="1701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532" t="-24375" r="-10001" b="-16097"/>
            </a:stretch>
          </a:blipFill>
        </p:spPr>
      </p:sp>
      <p:sp>
        <p:nvSpPr>
          <p:cNvPr id="18" name="TextBox 18"/>
          <p:cNvSpPr txBox="1"/>
          <p:nvPr/>
        </p:nvSpPr>
        <p:spPr>
          <a:xfrm rot="-3347234">
            <a:off x="5482436" y="3082782"/>
            <a:ext cx="159511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  <a:spcBef>
                <a:spcPct val="0"/>
              </a:spcBef>
            </a:pPr>
            <a:r>
              <a:rPr lang="en-US" sz="14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MongoDB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7981" y="3082782"/>
            <a:ext cx="159511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  <a:spcBef>
                <a:spcPct val="0"/>
              </a:spcBef>
            </a:pPr>
            <a:r>
              <a:rPr lang="en-US" sz="14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ExpressJS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82436" y="5101415"/>
            <a:ext cx="159511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  <a:spcBef>
                <a:spcPct val="0"/>
              </a:spcBef>
            </a:pPr>
            <a:r>
              <a:rPr lang="en-US" sz="14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Flask</a:t>
            </a:r>
          </a:p>
        </p:txBody>
      </p:sp>
      <p:sp>
        <p:nvSpPr>
          <p:cNvPr id="21" name="TextBox 21"/>
          <p:cNvSpPr txBox="1"/>
          <p:nvPr/>
        </p:nvSpPr>
        <p:spPr>
          <a:xfrm rot="-3595055">
            <a:off x="6822877" y="5038725"/>
            <a:ext cx="159511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  <a:spcBef>
                <a:spcPct val="0"/>
              </a:spcBef>
            </a:pPr>
            <a:r>
              <a:rPr lang="en-US" sz="14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NodeJS</a:t>
            </a:r>
          </a:p>
        </p:txBody>
      </p:sp>
      <p:sp>
        <p:nvSpPr>
          <p:cNvPr id="22" name="TextBox 22"/>
          <p:cNvSpPr txBox="1"/>
          <p:nvPr/>
        </p:nvSpPr>
        <p:spPr>
          <a:xfrm rot="3632145">
            <a:off x="7411938" y="3949343"/>
            <a:ext cx="159511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  <a:spcBef>
                <a:spcPct val="0"/>
              </a:spcBef>
            </a:pPr>
            <a:r>
              <a:rPr lang="en-US" sz="14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React</a:t>
            </a:r>
          </a:p>
        </p:txBody>
      </p:sp>
      <p:sp>
        <p:nvSpPr>
          <p:cNvPr id="23" name="TextBox 23"/>
          <p:cNvSpPr txBox="1"/>
          <p:nvPr/>
        </p:nvSpPr>
        <p:spPr>
          <a:xfrm rot="3592710">
            <a:off x="4887411" y="4036692"/>
            <a:ext cx="159511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3"/>
              </a:lnSpc>
              <a:spcBef>
                <a:spcPct val="0"/>
              </a:spcBef>
            </a:pPr>
            <a:r>
              <a:rPr lang="en-US" sz="14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Tailwind CSS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4616" y="1125510"/>
            <a:ext cx="5037513" cy="90498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88731" y="-71438"/>
            <a:ext cx="10862563" cy="1714500"/>
            <a:chOff x="0" y="0"/>
            <a:chExt cx="14483418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83418" cy="2286000"/>
            </a:xfrm>
            <a:custGeom>
              <a:avLst/>
              <a:gdLst/>
              <a:ahLst/>
              <a:cxnLst/>
              <a:rect l="l" t="t" r="r" b="b"/>
              <a:pathLst>
                <a:path w="14483418" h="2286000">
                  <a:moveTo>
                    <a:pt x="0" y="0"/>
                  </a:moveTo>
                  <a:lnTo>
                    <a:pt x="14483418" y="0"/>
                  </a:lnTo>
                  <a:lnTo>
                    <a:pt x="1448341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218842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4483418" cy="23431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EB892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FEASIBILITY </a:t>
              </a:r>
              <a:r>
                <a:rPr lang="en-US" sz="54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AND </a:t>
              </a:r>
              <a:r>
                <a:rPr lang="en-US" sz="5400" b="1">
                  <a:solidFill>
                    <a:srgbClr val="21884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VIABILITY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56896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64080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@SIH Idea submission- Template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4" name="Freeform 14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4020139" y="4901446"/>
            <a:ext cx="9746148" cy="4633083"/>
          </a:xfrm>
          <a:custGeom>
            <a:avLst/>
            <a:gdLst/>
            <a:ahLst/>
            <a:cxnLst/>
            <a:rect l="l" t="t" r="r" b="b"/>
            <a:pathLst>
              <a:path w="9746148" h="4633083">
                <a:moveTo>
                  <a:pt x="0" y="0"/>
                </a:moveTo>
                <a:lnTo>
                  <a:pt x="9746148" y="0"/>
                </a:lnTo>
                <a:lnTo>
                  <a:pt x="9746148" y="4633084"/>
                </a:lnTo>
                <a:lnTo>
                  <a:pt x="0" y="463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983" t="-92739" r="-41188" b="-2400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53741" y="2419249"/>
            <a:ext cx="7347044" cy="464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2"/>
              </a:lnSpc>
            </a:pPr>
            <a:r>
              <a:rPr lang="en-US" sz="2694" b="1">
                <a:solidFill>
                  <a:srgbClr val="EB89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शिक्षा</a:t>
            </a:r>
            <a:r>
              <a:rPr lang="en-US" sz="2694" b="1">
                <a:solidFill>
                  <a:srgbClr val="1186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Shield </a:t>
            </a:r>
            <a:r>
              <a:rPr lang="en-US" sz="26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 feasible and viable because: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5610" y="3125177"/>
            <a:ext cx="15164180" cy="22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855" lvl="1" indent="-225927" algn="just">
              <a:lnSpc>
                <a:spcPts val="2930"/>
              </a:lnSpc>
              <a:buFont typeface="Arial"/>
              <a:buChar char="•"/>
            </a:pPr>
            <a:r>
              <a:rPr lang="en-US" sz="209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Leverages Existing Data</a:t>
            </a:r>
            <a:r>
              <a:rPr lang="en-US" sz="20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Uses current attendance, marks, and fee spreadsheets, no new infrastructure needed.</a:t>
            </a:r>
          </a:p>
          <a:p>
            <a:pPr marL="451855" lvl="1" indent="-225927" algn="just">
              <a:lnSpc>
                <a:spcPts val="2930"/>
              </a:lnSpc>
              <a:buFont typeface="Arial"/>
              <a:buChar char="•"/>
            </a:pPr>
            <a:r>
              <a:rPr lang="en-US" sz="209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Cost-Effective</a:t>
            </a:r>
            <a:r>
              <a:rPr lang="en-US" sz="20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Built on open-source tools (Node.js, React, Flask, MongoDB) with zero licensing costs.</a:t>
            </a:r>
          </a:p>
          <a:p>
            <a:pPr marL="451855" lvl="1" indent="-225927" algn="just">
              <a:lnSpc>
                <a:spcPts val="2930"/>
              </a:lnSpc>
              <a:buFont typeface="Arial"/>
              <a:buChar char="•"/>
            </a:pPr>
            <a:r>
              <a:rPr lang="en-US" sz="209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Lightweight &amp; Scalable</a:t>
            </a:r>
            <a:r>
              <a:rPr lang="en-US" sz="20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Simple ML models and modular design make it easy to deploy and expand.</a:t>
            </a:r>
          </a:p>
          <a:p>
            <a:pPr marL="451232" lvl="1" indent="-225616" algn="just">
              <a:lnSpc>
                <a:spcPts val="2926"/>
              </a:lnSpc>
              <a:buFont typeface="Arial"/>
              <a:buChar char="•"/>
            </a:pPr>
            <a:r>
              <a:rPr lang="en-US" sz="209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 </a:t>
            </a:r>
            <a:r>
              <a:rPr lang="en-US" sz="20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→ Clear dashboards, color codes, and role-based views require minimal training.</a:t>
            </a:r>
          </a:p>
          <a:p>
            <a:pPr marL="451855" lvl="1" indent="-225927" algn="just">
              <a:lnSpc>
                <a:spcPts val="2930"/>
              </a:lnSpc>
              <a:buFont typeface="Arial"/>
              <a:buChar char="•"/>
            </a:pPr>
            <a:r>
              <a:rPr lang="en-US" sz="209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Impact</a:t>
            </a:r>
            <a:r>
              <a:rPr lang="en-US" sz="20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→ Enables early detection and timely intervention, directly reducing dropouts.</a:t>
            </a:r>
          </a:p>
          <a:p>
            <a:pPr algn="just">
              <a:lnSpc>
                <a:spcPts val="2930"/>
              </a:lnSpc>
            </a:pPr>
            <a:endParaRPr lang="en-US" sz="209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278285" y="177737"/>
            <a:ext cx="1874586" cy="1701926"/>
          </a:xfrm>
          <a:custGeom>
            <a:avLst/>
            <a:gdLst/>
            <a:ahLst/>
            <a:cxnLst/>
            <a:rect l="l" t="t" r="r" b="b"/>
            <a:pathLst>
              <a:path w="1874586" h="1701926">
                <a:moveTo>
                  <a:pt x="0" y="0"/>
                </a:moveTo>
                <a:lnTo>
                  <a:pt x="1874585" y="0"/>
                </a:lnTo>
                <a:lnTo>
                  <a:pt x="1874585" y="1701926"/>
                </a:lnTo>
                <a:lnTo>
                  <a:pt x="0" y="170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32" t="-24375" r="-10001" b="-16097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" y="-71438"/>
            <a:ext cx="16459200" cy="1714500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945600" cy="23431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EB892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IMPACT</a:t>
              </a:r>
              <a:r>
                <a:rPr lang="en-US" sz="54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AND </a:t>
              </a:r>
              <a:r>
                <a:rPr lang="en-US" sz="5400" b="1">
                  <a:solidFill>
                    <a:srgbClr val="21884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BENEFITS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56896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64080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@SIH Idea submission- Template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4" name="Freeform 14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643738" y="5245092"/>
            <a:ext cx="2885683" cy="3648565"/>
          </a:xfrm>
          <a:custGeom>
            <a:avLst/>
            <a:gdLst/>
            <a:ahLst/>
            <a:cxnLst/>
            <a:rect l="l" t="t" r="r" b="b"/>
            <a:pathLst>
              <a:path w="2885683" h="3648565">
                <a:moveTo>
                  <a:pt x="0" y="0"/>
                </a:moveTo>
                <a:lnTo>
                  <a:pt x="2885684" y="0"/>
                </a:lnTo>
                <a:lnTo>
                  <a:pt x="2885684" y="3648565"/>
                </a:lnTo>
                <a:lnTo>
                  <a:pt x="0" y="3648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755870" y="5470342"/>
            <a:ext cx="3960886" cy="4004572"/>
          </a:xfrm>
          <a:custGeom>
            <a:avLst/>
            <a:gdLst/>
            <a:ahLst/>
            <a:cxnLst/>
            <a:rect l="l" t="t" r="r" b="b"/>
            <a:pathLst>
              <a:path w="3960886" h="4004572">
                <a:moveTo>
                  <a:pt x="0" y="0"/>
                </a:moveTo>
                <a:lnTo>
                  <a:pt x="3960886" y="0"/>
                </a:lnTo>
                <a:lnTo>
                  <a:pt x="3960886" y="4004572"/>
                </a:lnTo>
                <a:lnTo>
                  <a:pt x="0" y="400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55011" y="1916033"/>
            <a:ext cx="4175271" cy="3554309"/>
          </a:xfrm>
          <a:custGeom>
            <a:avLst/>
            <a:gdLst/>
            <a:ahLst/>
            <a:cxnLst/>
            <a:rect l="l" t="t" r="r" b="b"/>
            <a:pathLst>
              <a:path w="4175271" h="3554309">
                <a:moveTo>
                  <a:pt x="0" y="0"/>
                </a:moveTo>
                <a:lnTo>
                  <a:pt x="4175270" y="0"/>
                </a:lnTo>
                <a:lnTo>
                  <a:pt x="4175270" y="3554309"/>
                </a:lnTo>
                <a:lnTo>
                  <a:pt x="0" y="35543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850006" y="2833582"/>
            <a:ext cx="5824086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410" lvl="1" indent="-247205" algn="l">
              <a:lnSpc>
                <a:spcPts val="2747"/>
              </a:lnSpc>
              <a:buFont typeface="Arial"/>
              <a:buChar char="•"/>
            </a:pPr>
            <a:r>
              <a:rPr lang="en-US" sz="228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Low-Cost Open-Source Solution</a:t>
            </a:r>
          </a:p>
          <a:p>
            <a:pPr marL="494410" lvl="1" indent="-247205" algn="l">
              <a:lnSpc>
                <a:spcPts val="2747"/>
              </a:lnSpc>
              <a:buFont typeface="Arial"/>
              <a:buChar char="•"/>
            </a:pPr>
            <a:r>
              <a:rPr lang="en-US" sz="228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Eliminates Expensive Licensing Fees</a:t>
            </a:r>
          </a:p>
          <a:p>
            <a:pPr marL="494410" lvl="1" indent="-247205" algn="l">
              <a:lnSpc>
                <a:spcPts val="2747"/>
              </a:lnSpc>
              <a:buFont typeface="Arial"/>
              <a:buChar char="•"/>
            </a:pPr>
            <a:r>
              <a:rPr lang="en-US" sz="228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Minimal Training Required</a:t>
            </a:r>
          </a:p>
          <a:p>
            <a:pPr marL="494410" lvl="1" indent="-247205" algn="l">
              <a:lnSpc>
                <a:spcPts val="2747"/>
              </a:lnSpc>
              <a:buFont typeface="Arial"/>
              <a:buChar char="•"/>
            </a:pPr>
            <a:r>
              <a:rPr lang="en-US" sz="228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Retains Revenue by Reducing Dropouts</a:t>
            </a:r>
          </a:p>
          <a:p>
            <a:pPr marL="494410" lvl="1" indent="-247205" algn="l">
              <a:lnSpc>
                <a:spcPts val="2747"/>
              </a:lnSpc>
              <a:buFont typeface="Arial"/>
              <a:buChar char="•"/>
            </a:pPr>
            <a:r>
              <a:rPr lang="en-US" sz="228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Scalable Without Additional Infrastructure</a:t>
            </a:r>
          </a:p>
          <a:p>
            <a:pPr algn="l">
              <a:lnSpc>
                <a:spcPts val="2747"/>
              </a:lnSpc>
              <a:spcBef>
                <a:spcPct val="0"/>
              </a:spcBef>
            </a:pPr>
            <a:endParaRPr lang="en-US" sz="228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01075" y="1966873"/>
            <a:ext cx="7674654" cy="59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4"/>
              </a:lnSpc>
            </a:pPr>
            <a:r>
              <a:rPr lang="en-US" sz="3503" b="1">
                <a:solidFill>
                  <a:srgbClr val="1186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Economic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2141283"/>
            <a:ext cx="7033510" cy="3438349"/>
            <a:chOff x="0" y="0"/>
            <a:chExt cx="9378013" cy="458446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9378013" cy="697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95"/>
                </a:lnSpc>
              </a:pPr>
              <a:r>
                <a:rPr lang="en-US" sz="3210" b="1">
                  <a:solidFill>
                    <a:srgbClr val="EB8924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Social</a:t>
              </a:r>
              <a:r>
                <a:rPr lang="en-US" sz="3210" b="1">
                  <a:solidFill>
                    <a:srgbClr val="218842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11403" y="926866"/>
              <a:ext cx="5907505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4859" lvl="1" indent="-247429" algn="l">
                <a:lnSpc>
                  <a:spcPts val="2750"/>
                </a:lnSpc>
                <a:buFont typeface="Arial"/>
                <a:buChar char="•"/>
              </a:pPr>
              <a:r>
                <a:rPr lang="en-US" sz="229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Improved Student Retention</a:t>
              </a:r>
            </a:p>
            <a:p>
              <a:pPr marL="494859" lvl="1" indent="-247429" algn="l">
                <a:lnSpc>
                  <a:spcPts val="2750"/>
                </a:lnSpc>
                <a:buFont typeface="Arial"/>
                <a:buChar char="•"/>
              </a:pPr>
              <a:r>
                <a:rPr lang="en-US" sz="229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Stronger Mentor–Guardian Collaboration</a:t>
              </a:r>
            </a:p>
            <a:p>
              <a:pPr marL="494859" lvl="1" indent="-247429" algn="l">
                <a:lnSpc>
                  <a:spcPts val="2750"/>
                </a:lnSpc>
                <a:buFont typeface="Arial"/>
                <a:buChar char="•"/>
              </a:pPr>
              <a:r>
                <a:rPr lang="en-US" sz="229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Empowered Educators</a:t>
              </a:r>
            </a:p>
            <a:p>
              <a:pPr marL="494859" lvl="1" indent="-247429" algn="l">
                <a:lnSpc>
                  <a:spcPts val="2750"/>
                </a:lnSpc>
                <a:buFont typeface="Arial"/>
                <a:buChar char="•"/>
              </a:pPr>
              <a:r>
                <a:rPr lang="en-US" sz="229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Inclusive Education</a:t>
              </a:r>
            </a:p>
            <a:p>
              <a:pPr marL="494859" lvl="1" indent="-247429" algn="l">
                <a:lnSpc>
                  <a:spcPts val="2750"/>
                </a:lnSpc>
                <a:buFont typeface="Arial"/>
                <a:buChar char="•"/>
              </a:pPr>
              <a:r>
                <a:rPr lang="en-US" sz="229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Better Career Outcomes</a:t>
              </a:r>
            </a:p>
            <a:p>
              <a:pPr algn="l">
                <a:lnSpc>
                  <a:spcPts val="2750"/>
                </a:lnSpc>
                <a:spcBef>
                  <a:spcPct val="0"/>
                </a:spcBef>
              </a:pPr>
              <a:endParaRPr lang="en-US" sz="229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43797" y="6003517"/>
            <a:ext cx="6797699" cy="3346152"/>
            <a:chOff x="0" y="0"/>
            <a:chExt cx="9063598" cy="4461536"/>
          </a:xfrm>
        </p:grpSpPr>
        <p:sp>
          <p:nvSpPr>
            <p:cNvPr id="24" name="TextBox 24"/>
            <p:cNvSpPr txBox="1"/>
            <p:nvPr/>
          </p:nvSpPr>
          <p:spPr>
            <a:xfrm>
              <a:off x="335314" y="0"/>
              <a:ext cx="838063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1"/>
                </a:lnSpc>
              </a:pPr>
              <a:r>
                <a:rPr lang="en-US" sz="320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Environmental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03936"/>
              <a:ext cx="9063598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4410" lvl="1" indent="-247205" algn="l">
                <a:lnSpc>
                  <a:spcPts val="2747"/>
                </a:lnSpc>
                <a:buFont typeface="Arial"/>
                <a:buChar char="•"/>
              </a:pPr>
              <a:r>
                <a:rPr lang="en-US" sz="228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Reduced Paper Usage via Digital Dashboards</a:t>
              </a:r>
            </a:p>
            <a:p>
              <a:pPr marL="494410" lvl="1" indent="-247205" algn="l">
                <a:lnSpc>
                  <a:spcPts val="2747"/>
                </a:lnSpc>
                <a:buFont typeface="Arial"/>
                <a:buChar char="•"/>
              </a:pPr>
              <a:r>
                <a:rPr lang="en-US" sz="228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Sustainable Tech with Lightweight Open-Source Tools</a:t>
              </a:r>
            </a:p>
            <a:p>
              <a:pPr marL="494410" lvl="1" indent="-247205" algn="l">
                <a:lnSpc>
                  <a:spcPts val="2747"/>
                </a:lnSpc>
                <a:buFont typeface="Arial"/>
                <a:buChar char="•"/>
              </a:pPr>
              <a:r>
                <a:rPr lang="en-US" sz="228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Remote Access Minimizes Travel Impact</a:t>
              </a:r>
            </a:p>
            <a:p>
              <a:pPr marL="494410" lvl="1" indent="-247205" algn="l">
                <a:lnSpc>
                  <a:spcPts val="2747"/>
                </a:lnSpc>
                <a:buFont typeface="Arial"/>
                <a:buChar char="•"/>
              </a:pPr>
              <a:r>
                <a:rPr lang="en-US" sz="228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Extended Hardware Lifespan, Less E-Waste</a:t>
              </a:r>
            </a:p>
            <a:p>
              <a:pPr marL="494410" lvl="1" indent="-247205" algn="l">
                <a:lnSpc>
                  <a:spcPts val="2747"/>
                </a:lnSpc>
                <a:buFont typeface="Arial"/>
                <a:buChar char="•"/>
              </a:pPr>
              <a:r>
                <a:rPr lang="en-US" sz="228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Efficient Resource Utilization in Institutions</a:t>
              </a:r>
            </a:p>
            <a:p>
              <a:pPr algn="l">
                <a:lnSpc>
                  <a:spcPts val="2747"/>
                </a:lnSpc>
                <a:spcBef>
                  <a:spcPct val="0"/>
                </a:spcBef>
              </a:pPr>
              <a:endParaRPr lang="en-US" sz="228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26" name="Freeform 26"/>
          <p:cNvSpPr/>
          <p:nvPr/>
        </p:nvSpPr>
        <p:spPr>
          <a:xfrm>
            <a:off x="304004" y="214107"/>
            <a:ext cx="1874586" cy="1701926"/>
          </a:xfrm>
          <a:custGeom>
            <a:avLst/>
            <a:gdLst/>
            <a:ahLst/>
            <a:cxnLst/>
            <a:rect l="l" t="t" r="r" b="b"/>
            <a:pathLst>
              <a:path w="1874586" h="1701926">
                <a:moveTo>
                  <a:pt x="0" y="0"/>
                </a:moveTo>
                <a:lnTo>
                  <a:pt x="1874585" y="0"/>
                </a:lnTo>
                <a:lnTo>
                  <a:pt x="1874585" y="1701926"/>
                </a:lnTo>
                <a:lnTo>
                  <a:pt x="0" y="1701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532" t="-24375" r="-10001" b="-16097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32143"/>
            <a:ext cx="18287998" cy="754857"/>
            <a:chOff x="0" y="0"/>
            <a:chExt cx="24383998" cy="10064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006475"/>
            </a:xfrm>
            <a:custGeom>
              <a:avLst/>
              <a:gdLst/>
              <a:ahLst/>
              <a:cxnLst/>
              <a:rect l="l" t="t" r="r" b="b"/>
              <a:pathLst>
                <a:path w="24384000" h="1006475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" y="-71438"/>
            <a:ext cx="16459200" cy="1714500"/>
            <a:chOff x="0" y="0"/>
            <a:chExt cx="219456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945600" cy="23431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EB8924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RESEARCH </a:t>
              </a:r>
              <a:r>
                <a:rPr lang="en-US" sz="5400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AND </a:t>
              </a:r>
              <a:r>
                <a:rPr lang="en-US" sz="5400" b="1">
                  <a:solidFill>
                    <a:srgbClr val="21884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REFERENCES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56896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6408000" cy="720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@SIH Idea submission- Template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4" name="Freeform 14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79502"/>
              </p:ext>
            </p:extLst>
          </p:nvPr>
        </p:nvGraphicFramePr>
        <p:xfrm>
          <a:off x="9375300" y="2417648"/>
          <a:ext cx="8371261" cy="7014756"/>
        </p:xfrm>
        <a:graphic>
          <a:graphicData uri="http://schemas.openxmlformats.org/drawingml/2006/table">
            <a:tbl>
              <a:tblPr/>
              <a:tblGrid>
                <a:gridCol w="2467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37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2427">
                <a:tc>
                  <a:txBody>
                    <a:bodyPr/>
                    <a:lstStyle/>
                    <a:p>
                      <a:pPr algn="ctr">
                        <a:lnSpc>
                          <a:spcPts val="1987"/>
                        </a:lnSpc>
                        <a:defRPr/>
                      </a:pPr>
                      <a:r>
                        <a:rPr lang="en-US" sz="141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Feature</a:t>
                      </a: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87"/>
                        </a:lnSpc>
                        <a:defRPr/>
                      </a:pPr>
                      <a:r>
                        <a:rPr lang="en-US" sz="1419" b="1">
                          <a:solidFill>
                            <a:srgbClr val="EB8924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   शिक्षा</a:t>
                      </a:r>
                      <a:r>
                        <a:rPr lang="en-US" sz="1419" b="1">
                          <a:solidFill>
                            <a:srgbClr val="218842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Shield </a:t>
                      </a: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89"/>
                        </a:lnSpc>
                        <a:defRPr/>
                      </a:pPr>
                      <a:r>
                        <a:rPr lang="en-US" sz="142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Civitas Learning</a:t>
                      </a: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9"/>
                        </a:lnSpc>
                        <a:defRPr/>
                      </a:pPr>
                      <a:r>
                        <a:rPr lang="en-US" sz="1421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Blackboard Predict</a:t>
                      </a: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889">
                <a:tc>
                  <a:txBody>
                    <a:bodyPr/>
                    <a:lstStyle/>
                    <a:p>
                      <a:pPr algn="l">
                        <a:lnSpc>
                          <a:spcPts val="1709"/>
                        </a:lnSpc>
                        <a:defRPr/>
                      </a:pPr>
                      <a:r>
                        <a:rPr lang="en-US" sz="122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Consolidates attendance data</a:t>
                      </a: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837">
                <a:tc>
                  <a:txBody>
                    <a:bodyPr/>
                    <a:lstStyle/>
                    <a:p>
                      <a:pPr algn="l">
                        <a:lnSpc>
                          <a:spcPts val="1709"/>
                        </a:lnSpc>
                        <a:defRPr/>
                      </a:pPr>
                      <a:r>
                        <a:rPr lang="en-US" sz="122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Consolidates assessment/test scores</a:t>
                      </a: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6889">
                <a:tc>
                  <a:txBody>
                    <a:bodyPr/>
                    <a:lstStyle/>
                    <a:p>
                      <a:pPr algn="l">
                        <a:lnSpc>
                          <a:spcPts val="1709"/>
                        </a:lnSpc>
                        <a:defRPr/>
                      </a:pPr>
                      <a:r>
                        <a:rPr lang="en-US" sz="1221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Consolidates fee/payment data</a:t>
                      </a:r>
                      <a:endParaRPr lang="en-US" sz="1100" dirty="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6736">
                <a:tc>
                  <a:txBody>
                    <a:bodyPr/>
                    <a:lstStyle/>
                    <a:p>
                      <a:pPr algn="l">
                        <a:lnSpc>
                          <a:spcPts val="1709"/>
                        </a:lnSpc>
                        <a:defRPr/>
                      </a:pPr>
                      <a:r>
                        <a:rPr lang="en-IN" sz="1400" b="0" i="0" dirty="0">
                          <a:effectLst/>
                        </a:rPr>
                        <a:t>Early-warning alerts before term-end</a:t>
                      </a:r>
                      <a:endParaRPr lang="en-US" sz="1400" dirty="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4205">
                <a:tc>
                  <a:txBody>
                    <a:bodyPr/>
                    <a:lstStyle/>
                    <a:p>
                      <a:pPr algn="l">
                        <a:lnSpc>
                          <a:spcPts val="1709"/>
                        </a:lnSpc>
                        <a:defRPr/>
                      </a:pPr>
                      <a:r>
                        <a:rPr lang="en-US" sz="1221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Color-coded risk levels</a:t>
                      </a:r>
                      <a:endParaRPr lang="en-US" sz="1100" dirty="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 dirty="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 dirty="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 dirty="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6889">
                <a:tc>
                  <a:txBody>
                    <a:bodyPr/>
                    <a:lstStyle/>
                    <a:p>
                      <a:pPr algn="l">
                        <a:lnSpc>
                          <a:spcPts val="1709"/>
                        </a:lnSpc>
                        <a:defRPr/>
                      </a:pPr>
                      <a:r>
                        <a:rPr lang="en-US" sz="1221" dirty="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Plain-language explanations for risk</a:t>
                      </a:r>
                      <a:endParaRPr lang="en-US" sz="1100" dirty="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 dirty="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2884">
                <a:tc>
                  <a:txBody>
                    <a:bodyPr/>
                    <a:lstStyle/>
                    <a:p>
                      <a:pPr algn="l">
                        <a:lnSpc>
                          <a:spcPts val="1709"/>
                        </a:lnSpc>
                        <a:defRPr/>
                      </a:pPr>
                      <a:r>
                        <a:rPr lang="en-US" sz="1221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Interpretable / transparent ML</a:t>
                      </a: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6"/>
                        </a:lnSpc>
                        <a:defRPr/>
                      </a:pPr>
                      <a:endParaRPr lang="en-US" sz="1100" dirty="0"/>
                    </a:p>
                  </a:txBody>
                  <a:tcPr marL="193843" marR="193843" marT="193843" marB="193843" anchor="ctr">
                    <a:lnL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6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>
            <a:off x="12555603" y="3402911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9" y="0"/>
                </a:lnTo>
                <a:lnTo>
                  <a:pt x="433379" y="433379"/>
                </a:lnTo>
                <a:lnTo>
                  <a:pt x="0" y="43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444143" y="5197691"/>
            <a:ext cx="407460" cy="415246"/>
          </a:xfrm>
          <a:custGeom>
            <a:avLst/>
            <a:gdLst/>
            <a:ahLst/>
            <a:cxnLst/>
            <a:rect l="l" t="t" r="r" b="b"/>
            <a:pathLst>
              <a:path w="407460" h="415246">
                <a:moveTo>
                  <a:pt x="0" y="0"/>
                </a:moveTo>
                <a:lnTo>
                  <a:pt x="407460" y="0"/>
                </a:lnTo>
                <a:lnTo>
                  <a:pt x="407460" y="415246"/>
                </a:lnTo>
                <a:lnTo>
                  <a:pt x="0" y="41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74971" y="6049128"/>
            <a:ext cx="5732757" cy="694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 dirty="0">
                <a:solidFill>
                  <a:srgbClr val="1F497D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www.tandfonline.com/doi/full/10.1080/14703297.2024.2396092"/>
              </a:rPr>
              <a:t>https://www.tandfonline.com/doi/full/10.1080/14703297.2024.2396092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91494" y="2012835"/>
            <a:ext cx="2409105" cy="485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3209" b="1" dirty="0">
                <a:solidFill>
                  <a:srgbClr val="EB89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03753" y="1741373"/>
            <a:ext cx="73699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1"/>
              </a:lnSpc>
              <a:spcBef>
                <a:spcPct val="0"/>
              </a:spcBef>
            </a:pPr>
            <a:r>
              <a:rPr lang="en-US" sz="3209" b="1">
                <a:solidFill>
                  <a:srgbClr val="11863C"/>
                </a:solidFill>
                <a:latin typeface="Poppins Bold"/>
                <a:ea typeface="Poppins Bold"/>
                <a:cs typeface="Poppins Bold"/>
                <a:sym typeface="Poppins Bold"/>
              </a:rPr>
              <a:t>Comparision with existing systems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2589675" y="6946435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8" y="0"/>
                </a:lnTo>
                <a:lnTo>
                  <a:pt x="433378" y="433379"/>
                </a:lnTo>
                <a:lnTo>
                  <a:pt x="0" y="43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449713" y="7033665"/>
            <a:ext cx="468686" cy="468686"/>
          </a:xfrm>
          <a:custGeom>
            <a:avLst/>
            <a:gdLst/>
            <a:ahLst/>
            <a:cxnLst/>
            <a:rect l="l" t="t" r="r" b="b"/>
            <a:pathLst>
              <a:path w="468686" h="468686">
                <a:moveTo>
                  <a:pt x="0" y="0"/>
                </a:moveTo>
                <a:lnTo>
                  <a:pt x="468686" y="0"/>
                </a:lnTo>
                <a:lnTo>
                  <a:pt x="468686" y="468685"/>
                </a:lnTo>
                <a:lnTo>
                  <a:pt x="0" y="468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375877" y="7002868"/>
            <a:ext cx="437868" cy="437868"/>
          </a:xfrm>
          <a:custGeom>
            <a:avLst/>
            <a:gdLst/>
            <a:ahLst/>
            <a:cxnLst/>
            <a:rect l="l" t="t" r="r" b="b"/>
            <a:pathLst>
              <a:path w="437868" h="437868">
                <a:moveTo>
                  <a:pt x="0" y="0"/>
                </a:moveTo>
                <a:lnTo>
                  <a:pt x="437868" y="0"/>
                </a:lnTo>
                <a:lnTo>
                  <a:pt x="437868" y="437868"/>
                </a:lnTo>
                <a:lnTo>
                  <a:pt x="0" y="43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390817" y="3402911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8" y="0"/>
                </a:lnTo>
                <a:lnTo>
                  <a:pt x="433378" y="433379"/>
                </a:lnTo>
                <a:lnTo>
                  <a:pt x="0" y="43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448416" y="3402911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8" y="0"/>
                </a:lnTo>
                <a:lnTo>
                  <a:pt x="433378" y="433379"/>
                </a:lnTo>
                <a:lnTo>
                  <a:pt x="0" y="43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555603" y="4299089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9" y="0"/>
                </a:lnTo>
                <a:lnTo>
                  <a:pt x="433379" y="433378"/>
                </a:lnTo>
                <a:lnTo>
                  <a:pt x="0" y="433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418225" y="4299089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8" y="0"/>
                </a:lnTo>
                <a:lnTo>
                  <a:pt x="433378" y="433378"/>
                </a:lnTo>
                <a:lnTo>
                  <a:pt x="0" y="433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6448416" y="4303518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8" y="0"/>
                </a:lnTo>
                <a:lnTo>
                  <a:pt x="433378" y="433378"/>
                </a:lnTo>
                <a:lnTo>
                  <a:pt x="0" y="433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555603" y="5212229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9" y="0"/>
                </a:lnTo>
                <a:lnTo>
                  <a:pt x="433379" y="433379"/>
                </a:lnTo>
                <a:lnTo>
                  <a:pt x="0" y="43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461375" y="5221296"/>
            <a:ext cx="407460" cy="415246"/>
          </a:xfrm>
          <a:custGeom>
            <a:avLst/>
            <a:gdLst/>
            <a:ahLst/>
            <a:cxnLst/>
            <a:rect l="l" t="t" r="r" b="b"/>
            <a:pathLst>
              <a:path w="407460" h="415246">
                <a:moveTo>
                  <a:pt x="0" y="0"/>
                </a:moveTo>
                <a:lnTo>
                  <a:pt x="407460" y="0"/>
                </a:lnTo>
                <a:lnTo>
                  <a:pt x="407460" y="415245"/>
                </a:lnTo>
                <a:lnTo>
                  <a:pt x="0" y="415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555603" y="6079332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9" y="0"/>
                </a:lnTo>
                <a:lnTo>
                  <a:pt x="433379" y="433379"/>
                </a:lnTo>
                <a:lnTo>
                  <a:pt x="0" y="43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4418225" y="6079332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8" y="0"/>
                </a:lnTo>
                <a:lnTo>
                  <a:pt x="433378" y="433379"/>
                </a:lnTo>
                <a:lnTo>
                  <a:pt x="0" y="43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6448416" y="6079332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8" y="0"/>
                </a:lnTo>
                <a:lnTo>
                  <a:pt x="433378" y="433379"/>
                </a:lnTo>
                <a:lnTo>
                  <a:pt x="0" y="43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2589675" y="7919479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8" y="0"/>
                </a:lnTo>
                <a:lnTo>
                  <a:pt x="433378" y="433379"/>
                </a:lnTo>
                <a:lnTo>
                  <a:pt x="0" y="43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4480326" y="7919479"/>
            <a:ext cx="407460" cy="415246"/>
          </a:xfrm>
          <a:custGeom>
            <a:avLst/>
            <a:gdLst/>
            <a:ahLst/>
            <a:cxnLst/>
            <a:rect l="l" t="t" r="r" b="b"/>
            <a:pathLst>
              <a:path w="407460" h="415246">
                <a:moveTo>
                  <a:pt x="0" y="0"/>
                </a:moveTo>
                <a:lnTo>
                  <a:pt x="407460" y="0"/>
                </a:lnTo>
                <a:lnTo>
                  <a:pt x="407460" y="415246"/>
                </a:lnTo>
                <a:lnTo>
                  <a:pt x="0" y="41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391081" y="7919479"/>
            <a:ext cx="407460" cy="415246"/>
          </a:xfrm>
          <a:custGeom>
            <a:avLst/>
            <a:gdLst/>
            <a:ahLst/>
            <a:cxnLst/>
            <a:rect l="l" t="t" r="r" b="b"/>
            <a:pathLst>
              <a:path w="407460" h="415246">
                <a:moveTo>
                  <a:pt x="0" y="0"/>
                </a:moveTo>
                <a:lnTo>
                  <a:pt x="407460" y="0"/>
                </a:lnTo>
                <a:lnTo>
                  <a:pt x="407460" y="415246"/>
                </a:lnTo>
                <a:lnTo>
                  <a:pt x="0" y="41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2589675" y="8800409"/>
            <a:ext cx="433378" cy="433378"/>
          </a:xfrm>
          <a:custGeom>
            <a:avLst/>
            <a:gdLst/>
            <a:ahLst/>
            <a:cxnLst/>
            <a:rect l="l" t="t" r="r" b="b"/>
            <a:pathLst>
              <a:path w="433378" h="433378">
                <a:moveTo>
                  <a:pt x="0" y="0"/>
                </a:moveTo>
                <a:lnTo>
                  <a:pt x="433378" y="0"/>
                </a:lnTo>
                <a:lnTo>
                  <a:pt x="433378" y="433378"/>
                </a:lnTo>
                <a:lnTo>
                  <a:pt x="0" y="433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4480326" y="8809475"/>
            <a:ext cx="407460" cy="415246"/>
          </a:xfrm>
          <a:custGeom>
            <a:avLst/>
            <a:gdLst/>
            <a:ahLst/>
            <a:cxnLst/>
            <a:rect l="l" t="t" r="r" b="b"/>
            <a:pathLst>
              <a:path w="407460" h="415246">
                <a:moveTo>
                  <a:pt x="0" y="0"/>
                </a:moveTo>
                <a:lnTo>
                  <a:pt x="407460" y="0"/>
                </a:lnTo>
                <a:lnTo>
                  <a:pt x="407460" y="415246"/>
                </a:lnTo>
                <a:lnTo>
                  <a:pt x="0" y="41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6391081" y="8809475"/>
            <a:ext cx="407460" cy="415246"/>
          </a:xfrm>
          <a:custGeom>
            <a:avLst/>
            <a:gdLst/>
            <a:ahLst/>
            <a:cxnLst/>
            <a:rect l="l" t="t" r="r" b="b"/>
            <a:pathLst>
              <a:path w="407460" h="415246">
                <a:moveTo>
                  <a:pt x="0" y="0"/>
                </a:moveTo>
                <a:lnTo>
                  <a:pt x="407460" y="0"/>
                </a:lnTo>
                <a:lnTo>
                  <a:pt x="407460" y="415246"/>
                </a:lnTo>
                <a:lnTo>
                  <a:pt x="0" y="415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592476" y="3078956"/>
            <a:ext cx="2912507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Civitas Learning (2024):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596046" y="3094342"/>
            <a:ext cx="390572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u="sng" dirty="0">
                <a:solidFill>
                  <a:srgbClr val="1F497D"/>
                </a:solidFill>
                <a:latin typeface="Canva Sans"/>
                <a:ea typeface="Canva Sans"/>
                <a:cs typeface="Canva Sans"/>
                <a:sym typeface="Canva Sans"/>
                <a:hlinkClick r:id="rId8"/>
              </a:rPr>
              <a:t>https://www.civitaslearning.com</a:t>
            </a:r>
            <a:endParaRPr lang="en-US" sz="2000" u="sng" dirty="0">
              <a:solidFill>
                <a:srgbClr val="1F497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92476" y="4048882"/>
            <a:ext cx="3073577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Blackboard Inc. (2024):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468472" y="4048882"/>
            <a:ext cx="3844398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u="sng" dirty="0">
                <a:solidFill>
                  <a:srgbClr val="1F497D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www.anthology.com"/>
              </a:rPr>
              <a:t>https://www.anthology.com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60223" y="4981576"/>
            <a:ext cx="5579566" cy="309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u="sng" dirty="0">
                <a:solidFill>
                  <a:srgbClr val="1F497D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doi.org/10.1007/978-1-4614-3305-7_4"/>
              </a:rPr>
              <a:t>https://doi.org/10.1007/978-1-4614-3305-7_4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5890" y="5535694"/>
            <a:ext cx="582183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u="sng" dirty="0">
                <a:solidFill>
                  <a:srgbClr val="1F497D"/>
                </a:solidFill>
                <a:latin typeface="Canva Sans"/>
                <a:ea typeface="Canva Sans"/>
                <a:cs typeface="Canva Sans"/>
                <a:sym typeface="Canva Sans"/>
                <a:hlinkClick r:id="rId11" tooltip="https://doi.org/10.1109/TSMCC.2010.2053532"/>
              </a:rPr>
              <a:t>https://doi.org/10.1109/TSMCC.2010.2053532</a:t>
            </a:r>
          </a:p>
        </p:txBody>
      </p:sp>
      <p:sp>
        <p:nvSpPr>
          <p:cNvPr id="46" name="Freeform 46"/>
          <p:cNvSpPr/>
          <p:nvPr/>
        </p:nvSpPr>
        <p:spPr>
          <a:xfrm>
            <a:off x="174144" y="177737"/>
            <a:ext cx="1874586" cy="1701926"/>
          </a:xfrm>
          <a:custGeom>
            <a:avLst/>
            <a:gdLst/>
            <a:ahLst/>
            <a:cxnLst/>
            <a:rect l="l" t="t" r="r" b="b"/>
            <a:pathLst>
              <a:path w="1874586" h="1701926">
                <a:moveTo>
                  <a:pt x="0" y="0"/>
                </a:moveTo>
                <a:lnTo>
                  <a:pt x="1874585" y="0"/>
                </a:lnTo>
                <a:lnTo>
                  <a:pt x="1874585" y="1701926"/>
                </a:lnTo>
                <a:lnTo>
                  <a:pt x="0" y="17019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7532" t="-24375" r="-10001" b="-16097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0" y="7613075"/>
            <a:ext cx="674621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PLATFORM DEMO VIDEO LINK: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22827" y="8325344"/>
            <a:ext cx="8782824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611" u="sng" dirty="0">
                <a:solidFill>
                  <a:srgbClr val="1F497D"/>
                </a:solidFill>
                <a:latin typeface="Canva Sans"/>
                <a:ea typeface="Canva Sans"/>
                <a:cs typeface="Canva Sans"/>
                <a:sym typeface="Canva Sans"/>
                <a:hlinkClick r:id="rId13" tooltip="https://drive.google.com/file/d/15tYuQrOJ-5ZrzY8IKZPvoVAjkshNYkXR/view?usp=sharing"/>
              </a:rPr>
              <a:t>https://drive.google.com/file/d/15tYuQrOJ-5ZrzY8IKZPvoVAjkshNYkXR/view?usp=sharing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455</Words>
  <Application>Microsoft Office PowerPoint</Application>
  <PresentationFormat>Custom</PresentationFormat>
  <Paragraphs>95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Poppins Bold</vt:lpstr>
      <vt:lpstr>Calibri</vt:lpstr>
      <vt:lpstr>Arial</vt:lpstr>
      <vt:lpstr>Canva Sans Bold</vt:lpstr>
      <vt:lpstr>Canva Sans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SIH2025-IDEA-Presentation-Shiksha Shield.pptx</dc:title>
  <cp:lastModifiedBy>TUSHAR MISHRA</cp:lastModifiedBy>
  <cp:revision>3</cp:revision>
  <dcterms:created xsi:type="dcterms:W3CDTF">2006-08-16T00:00:00Z</dcterms:created>
  <dcterms:modified xsi:type="dcterms:W3CDTF">2025-09-07T20:05:17Z</dcterms:modified>
  <dc:identifier>DAGyL_A4emM</dc:identifier>
</cp:coreProperties>
</file>